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72" r:id="rId12"/>
    <p:sldId id="264" r:id="rId13"/>
    <p:sldId id="27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custDataLst>
    <p:tags r:id="rId2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gs" Target="tags/tag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1" lang="zh-CN" altLang="zh-CN" sz="2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2051" name="Group 5"/>
          <p:cNvGrpSpPr/>
          <p:nvPr/>
        </p:nvGrpSpPr>
        <p:grpSpPr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717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718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" name="Rectangle 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b" anchorCtr="0" compatLnSpc="1"/>
          <a:p>
            <a:pPr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Group 2"/>
          <p:cNvGrpSpPr/>
          <p:nvPr/>
        </p:nvGrpSpPr>
        <p:grpSpPr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/>
            <p:nvPr userDrawn="1"/>
          </p:nvGrpSpPr>
          <p:grpSpPr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148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149" name="Freeform 5"/>
              <p:cNvSpPr/>
              <p:nvPr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  <p:grpSp>
          <p:nvGrpSpPr>
            <p:cNvPr id="1033" name="Group 6"/>
            <p:cNvGrpSpPr/>
            <p:nvPr/>
          </p:nvGrpSpPr>
          <p:grpSpPr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15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15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1027" name="AutoShape 9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8" name="Rectangle 10"/>
          <p:cNvSpPr>
            <a:spLocks noGrp="1"/>
          </p:cNvSpPr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ctr">
              <a:defRPr sz="1400"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1" compatLnSpc="1"/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AutoShape 2"/>
          <p:cNvSpPr>
            <a:spLocks noGrp="1"/>
          </p:cNvSpPr>
          <p:nvPr>
            <p:ph type="ctrTitle" sz="quarter"/>
          </p:nvPr>
        </p:nvSpPr>
        <p:spPr/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lang="en-US" altLang="zh-CN" dirty="0">
                <a:latin typeface="+mj-lt"/>
                <a:ea typeface="+mj-ea"/>
                <a:cs typeface="+mj-cs"/>
              </a:rPr>
              <a:t>《</a:t>
            </a:r>
            <a:r>
              <a:rPr lang="zh-CN" altLang="en-US" dirty="0">
                <a:latin typeface="+mj-lt"/>
                <a:ea typeface="+mj-ea"/>
                <a:cs typeface="+mj-cs"/>
              </a:rPr>
              <a:t>密山市扑救森林草原火灾应急预案</a:t>
            </a:r>
            <a:r>
              <a:rPr lang="en-US" altLang="zh-CN" dirty="0">
                <a:latin typeface="+mj-lt"/>
                <a:ea typeface="+mj-ea"/>
                <a:cs typeface="+mj-cs"/>
              </a:rPr>
              <a:t>》 </a:t>
            </a:r>
            <a:r>
              <a:rPr lang="zh-CN" altLang="en-US" dirty="0">
                <a:latin typeface="+mj-lt"/>
                <a:ea typeface="+mj-ea"/>
                <a:cs typeface="+mj-cs"/>
              </a:rPr>
              <a:t>政策解读</a:t>
            </a:r>
            <a:endParaRPr lang="zh-CN" altLang="en-US" dirty="0">
              <a:latin typeface="+mj-lt"/>
              <a:ea typeface="+mj-ea"/>
              <a:cs typeface="+mj-cs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/>
        <p:txBody>
          <a:bodyPr vert="horz" wrap="square" lIns="91440" tIns="45720" rIns="91440" bIns="45720" anchor="b" anchorCtr="0"/>
          <a:p>
            <a:pPr eaLnBrk="1" hangingPunct="1">
              <a:buSzPct val="75000"/>
            </a:pPr>
            <a:r>
              <a:rPr lang="en-US" altLang="zh-CN" sz="20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        </a:t>
            </a:r>
            <a:endParaRPr lang="en-US" altLang="zh-CN" sz="20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endParaRPr lang="en-US" altLang="zh-CN" sz="2000" dirty="0"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endParaRPr lang="en-US" altLang="zh-CN" sz="2000" dirty="0"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r>
              <a:rPr lang="en-US" altLang="zh-CN" sz="20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        </a:t>
            </a:r>
            <a:r>
              <a:rPr lang="zh-CN" altLang="en-US" sz="24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密山市应急管理局</a:t>
            </a:r>
            <a:r>
              <a:rPr lang="zh-CN" altLang="en-US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</a:t>
            </a:r>
            <a:endParaRPr lang="zh-CN" altLang="en-US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eaLnBrk="1" hangingPunct="1">
              <a:buSzPct val="75000"/>
            </a:pPr>
            <a:endParaRPr lang="zh-CN" altLang="en-US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6 </a:t>
            </a:r>
            <a:r>
              <a:rPr lang="zh-CN" altLang="en-US" dirty="0"/>
              <a:t>处置力量</a:t>
            </a:r>
            <a:endParaRPr lang="zh-CN" altLang="en-US" dirty="0"/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明确了扑火力量编成和战区划分，并对力量调动作出了相应规定。</a:t>
            </a:r>
            <a:endParaRPr b="1" dirty="0"/>
          </a:p>
        </p:txBody>
      </p:sp>
      <p:sp>
        <p:nvSpPr>
          <p:cNvPr id="12293" name="Text Box 5"/>
          <p:cNvSpPr txBox="1"/>
          <p:nvPr/>
        </p:nvSpPr>
        <p:spPr>
          <a:xfrm>
            <a:off x="6689725" y="4975225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7 </a:t>
            </a:r>
            <a:r>
              <a:rPr lang="zh-CN" altLang="en-US" dirty="0"/>
              <a:t>后期处置</a:t>
            </a:r>
            <a:endParaRPr lang="zh-CN" altLang="en-US" dirty="0"/>
          </a:p>
        </p:txBody>
      </p:sp>
      <p:sp>
        <p:nvSpPr>
          <p:cNvPr id="1433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明确了扑救森林草原火灾结束后火灾评估、火因火案查处、灾后安置与重建、善后处置等内容。</a:t>
            </a:r>
            <a:endParaRPr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8 </a:t>
            </a:r>
            <a:r>
              <a:rPr lang="zh-CN" altLang="en-US" dirty="0"/>
              <a:t>综合保障</a:t>
            </a:r>
            <a:endParaRPr lang="zh-CN" altLang="en-US" dirty="0"/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明确了森林草原火灾扑救过程中前线指挥、通信、运输等保障内容。</a:t>
            </a:r>
            <a:endParaRPr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9 </a:t>
            </a:r>
            <a:r>
              <a:rPr lang="zh-CN" altLang="en-US" dirty="0"/>
              <a:t>监督管理</a:t>
            </a:r>
            <a:endParaRPr lang="zh-CN" altLang="en-US" dirty="0"/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明确了《应急预案》的管理、更新及生效时间。</a:t>
            </a:r>
            <a:endParaRPr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10 </a:t>
            </a:r>
            <a:r>
              <a:rPr lang="zh-CN" altLang="en-US" dirty="0"/>
              <a:t>附  则</a:t>
            </a:r>
            <a:endParaRPr lang="zh-CN" altLang="en-US" dirty="0"/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对涉外森林草原火灾、高危火险区、重要目标设施等内容作出了明确说明。</a:t>
            </a:r>
            <a:endParaRPr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dirty="0">
                <a:sym typeface="+mn-ea"/>
              </a:rPr>
              <a:t>四、解释机关及咨询电话</a:t>
            </a:r>
            <a:endParaRPr lang="zh-CN" altLang="en-US" kern="120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sym typeface="+mn-ea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zh-CN" altLang="en-US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    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解释机关：密山市应急管理局</a:t>
            </a:r>
            <a:endParaRPr lang="en-US" altLang="zh-CN" b="1" i="0" u="none" strike="noStrike" kern="1200" cap="none" spc="0" baseline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</a:endParaRPr>
          </a:p>
          <a:p>
            <a:pPr marL="0" indent="408305" algn="l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    </a:t>
            </a:r>
            <a:r>
              <a:rPr lang="zh-CN" alt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咨询电话：</a:t>
            </a:r>
            <a:r>
              <a:rPr lang="en-US" altLang="zh-CN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0467-5223335</a:t>
            </a:r>
            <a:endParaRPr lang="zh-CN" altLang="en-US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eaLnBrk="1" hangingPunct="1"/>
            <a:endParaRPr lang="zh-CN" altLang="en-US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altLang="en-US" dirty="0"/>
              <a:t>一、修订背景</a:t>
            </a:r>
            <a:endParaRPr lang="zh-CN" altLang="en-US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xfrm>
            <a:off x="990600" y="2286000"/>
            <a:ext cx="7693025" cy="3724275"/>
          </a:xfrm>
        </p:spPr>
        <p:txBody>
          <a:bodyPr vert="horz" wrap="square" lIns="91440" tIns="45720" rIns="91440" bIns="45720" anchor="t" anchorCtr="0"/>
          <a:p>
            <a:pPr eaLnBrk="1" hangingPunct="1"/>
            <a:endParaRPr lang="zh-CN" altLang="en-US" sz="2000" b="1">
              <a:effectLst/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eaLnBrk="1" hangingPunct="1"/>
            <a:r>
              <a:rPr lang="zh-CN" altLang="en-US" sz="2000" b="1">
                <a:effectLst/>
                <a:latin typeface="仿宋" panose="02010609060101010101" charset="-122"/>
                <a:ea typeface="仿宋" panose="02010609060101010101" charset="-122"/>
                <a:cs typeface="Arial" panose="020B0604020202020204" pitchFamily="34" charset="0"/>
                <a:sym typeface="+mn-ea"/>
              </a:rPr>
              <a:t>近年来，随着极端天气的日益增多，国内外森林草原火灾事故呈“多发频发”态势，森林草原火灾危害性极强，不仅会烧毁林下植物资源造成经济损失，还会引起水土流失、空气污染等环境问题。为确保人民生命财产和森林草原资源安全，把森林草原火灾造成的损失降到最低程度，特对我市森林草原火灾应急预案进行修订。</a:t>
            </a:r>
            <a:endParaRPr lang="zh-CN" altLang="en-US" sz="2000" b="1">
              <a:effectLst/>
              <a:latin typeface="仿宋" panose="02010609060101010101" charset="-122"/>
              <a:ea typeface="仿宋" panose="02010609060101010101" charset="-122"/>
              <a:cs typeface="Arial" panose="020B0604020202020204" pitchFamily="34" charset="0"/>
              <a:sym typeface="+mn-ea"/>
            </a:endParaRPr>
          </a:p>
          <a:p>
            <a:pPr eaLnBrk="1" hangingPunct="1"/>
            <a:endParaRPr lang="zh-CN" alt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altLang="en-US" dirty="0"/>
              <a:t>二、政策依据</a:t>
            </a:r>
            <a:endParaRPr lang="zh-CN" altLang="en-US"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lang="zh-CN" altLang="en-US" sz="2000" b="1" dirty="0"/>
              <a:t>依据《中华人民共和国森林法》《中华人民共和国草原法》《中华人民共和国突发事件应对法》《森林防火条例》《草原防火条例》《国家突发公共事件总体应急预案》《国家森林草原火灾应急预案》《黑龙江省森林防火条例》《黑龙江省人民政府突发公共事件总体应急预案》《黑龙江省扑救森林火灾前线指挥部工作规范》《黑龙江省森林火险预警响应暂行规定》等法律法规，并于《黑龙江省森林草原火灾应急预案》《鸡西市森林草原火灾应急预案》《密山市突发公共事件总体应急预案》相衔接，制定本预案。</a:t>
            </a:r>
            <a:endParaRPr lang="zh-CN" altLang="en-US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zh-CN" dirty="0"/>
              <a:t>三、主要内容</a:t>
            </a:r>
            <a:endParaRPr lang="zh-CN" dirty="0"/>
          </a:p>
        </p:txBody>
      </p:sp>
      <p:sp>
        <p:nvSpPr>
          <p:cNvPr id="614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《应急预案》共分1</a:t>
            </a:r>
            <a:r>
              <a:rPr lang="en-US" b="1" dirty="0"/>
              <a:t>0</a:t>
            </a:r>
            <a:r>
              <a:rPr b="1" dirty="0"/>
              <a:t>个部分。</a:t>
            </a:r>
            <a:r>
              <a:rPr lang="zh-CN" b="1" dirty="0"/>
              <a:t>包括总则、组织指挥体系、监测预警及预警机制、应急响应、应急处置、处置力量、后期处置、综合保障、监督管理、附则。</a:t>
            </a:r>
            <a:endParaRPr lang="zh-CN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1 </a:t>
            </a:r>
            <a:r>
              <a:rPr lang="zh-CN" altLang="en-US" dirty="0"/>
              <a:t>总则</a:t>
            </a:r>
            <a:endParaRPr lang="zh-CN" altLang="en-US" dirty="0"/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明确了适用范围、工作原则和指导思想，对灾害分级进行说明。</a:t>
            </a:r>
            <a:endParaRPr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2</a:t>
            </a:r>
            <a:r>
              <a:rPr lang="zh-CN" altLang="en-US" dirty="0"/>
              <a:t>组织指挥体系</a:t>
            </a:r>
            <a:endParaRPr lang="zh-CN" altLang="en-US" dirty="0"/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明确了指挥机构、办事机构和各成员单位的职责分工。</a:t>
            </a:r>
            <a:endParaRPr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3</a:t>
            </a:r>
            <a:r>
              <a:rPr lang="zh-CN" altLang="en-US" dirty="0"/>
              <a:t>监测预警及预警机制</a:t>
            </a:r>
            <a:endParaRPr lang="zh-CN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对预警监测、</a:t>
            </a:r>
            <a:r>
              <a:rPr lang="zh-CN" b="1" dirty="0"/>
              <a:t>预警</a:t>
            </a:r>
            <a:r>
              <a:rPr b="1" dirty="0"/>
              <a:t>响应作出了相应规定。</a:t>
            </a:r>
            <a:endParaRPr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4 </a:t>
            </a:r>
            <a:r>
              <a:rPr lang="zh-CN" altLang="en-US" dirty="0"/>
              <a:t>应急响应</a:t>
            </a:r>
            <a:endParaRPr lang="zh-CN" altLang="en-US" dirty="0"/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/>
              <a:t>明确了分级响应具体流程和措施。</a:t>
            </a:r>
            <a:endParaRPr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AutoShap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 anchorCtr="0"/>
          <a:p>
            <a:pPr eaLnBrk="1" hangingPunct="1"/>
            <a:r>
              <a:rPr lang="en-US" altLang="zh-CN" dirty="0"/>
              <a:t>5 </a:t>
            </a:r>
            <a:r>
              <a:rPr lang="zh-CN" altLang="en-US" dirty="0"/>
              <a:t>应急处置</a:t>
            </a:r>
            <a:endParaRPr lang="zh-CN" altLang="en-US" dirty="0"/>
          </a:p>
        </p:txBody>
      </p:sp>
      <p:sp>
        <p:nvSpPr>
          <p:cNvPr id="11267" name="Rectangle 3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 anchorCtr="0"/>
          <a:p>
            <a:pPr eaLnBrk="1" hangingPunct="1"/>
            <a:r>
              <a:rPr b="1" dirty="0">
                <a:sym typeface="+mn-ea"/>
              </a:rPr>
              <a:t>明确了信息报告、先期处置、指挥与协调、转移安置人员、救治伤员、保护重要目标、维护社会治安、发布信息、火场清理看守、人工增雨方案、应急结束的流程。</a:t>
            </a:r>
            <a:endParaRPr b="1" dirty="0">
              <a:sym typeface="+mn-ea"/>
            </a:endParaRPr>
          </a:p>
        </p:txBody>
      </p:sp>
      <p:sp>
        <p:nvSpPr>
          <p:cNvPr id="11268" name="Text Box 5"/>
          <p:cNvSpPr txBox="1"/>
          <p:nvPr/>
        </p:nvSpPr>
        <p:spPr>
          <a:xfrm>
            <a:off x="8175625" y="3687763"/>
            <a:ext cx="458788" cy="2606675"/>
          </a:xfrm>
          <a:prstGeom prst="rect">
            <a:avLst/>
          </a:prstGeom>
          <a:noFill/>
          <a:ln w="9525">
            <a:noFill/>
          </a:ln>
        </p:spPr>
        <p:txBody>
          <a:bodyPr vert="eaVert" wrap="none">
            <a:spAutoFit/>
          </a:bodyPr>
          <a:p>
            <a:r>
              <a:rPr lang="zh-CN" altLang="en-US" dirty="0">
                <a:latin typeface="Arial" panose="020B0604020202020204" pitchFamily="34" charset="0"/>
              </a:rPr>
              <a:t>如图：多媒体课件演示稿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jlmZWU1MWY2MWU3NTc1NGRhYjhmZmU3M2Y4NmIxNjkifQ=="/>
</p:tagLst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0</TotalTime>
  <Words>948</Words>
  <Application>WPS 演示</Application>
  <PresentationFormat>全屏显示(4:3)</PresentationFormat>
  <Paragraphs>70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</vt:lpstr>
      <vt:lpstr>宋体</vt:lpstr>
      <vt:lpstr>Wingdings</vt:lpstr>
      <vt:lpstr>Times New Roman</vt:lpstr>
      <vt:lpstr>黑体</vt:lpstr>
      <vt:lpstr>仿宋</vt:lpstr>
      <vt:lpstr>微软雅黑</vt:lpstr>
      <vt:lpstr>Arial Unicode MS</vt:lpstr>
      <vt:lpstr>Calibri</vt:lpstr>
      <vt:lpstr>Capsules</vt:lpstr>
      <vt:lpstr>《密山市扑救森林草原火灾应急预案》 政策解读</vt:lpstr>
      <vt:lpstr>一、修订背景</vt:lpstr>
      <vt:lpstr>二、政策依据</vt:lpstr>
      <vt:lpstr>三、主要内容</vt:lpstr>
      <vt:lpstr>1 总则</vt:lpstr>
      <vt:lpstr>2组织指挥体系</vt:lpstr>
      <vt:lpstr>3监测预警及预警机制</vt:lpstr>
      <vt:lpstr>4 应急响应</vt:lpstr>
      <vt:lpstr>5 应急处置</vt:lpstr>
      <vt:lpstr>6 处置力量</vt:lpstr>
      <vt:lpstr>7 后期处置</vt:lpstr>
      <vt:lpstr>8 综合保障</vt:lpstr>
      <vt:lpstr>9 监督管理</vt:lpstr>
      <vt:lpstr>10 附  则</vt:lpstr>
      <vt:lpstr>四、解释机关及咨询电话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Administrator</cp:lastModifiedBy>
  <cp:revision>70</cp:revision>
  <dcterms:created xsi:type="dcterms:W3CDTF">2024-05-08T02:18:00Z</dcterms:created>
  <dcterms:modified xsi:type="dcterms:W3CDTF">2024-05-08T03:04:32Z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D46F494B55FF4BF1A031FC2A32BA6FB7_12</vt:lpwstr>
  </property>
  <property fmtid="{D5CDD505-2E9C-101B-9397-08002B2CF9AE}" pid="4" name="KSOProductBuildVer">
    <vt:lpwstr>2052-12.1.0.16910</vt:lpwstr>
  </property>
</Properties>
</file>